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64" r:id="rId5"/>
    <p:sldId id="277" r:id="rId6"/>
    <p:sldId id="278" r:id="rId7"/>
    <p:sldId id="283" r:id="rId8"/>
    <p:sldId id="260" r:id="rId9"/>
    <p:sldId id="261" r:id="rId10"/>
    <p:sldId id="259" r:id="rId11"/>
    <p:sldId id="280" r:id="rId12"/>
    <p:sldId id="284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AF1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7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8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5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5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9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D160-0AA8-4C10-B796-E4EAE79AB00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1735-ECA6-4668-8A56-18822109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bilitynb.ca" TargetMode="External"/><Relationship Id="rId2" Type="http://schemas.openxmlformats.org/officeDocument/2006/relationships/hyperlink" Target="mailto:christina.collins@abilitynb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6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92" y="875935"/>
            <a:ext cx="12192000" cy="36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0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aiandra GD" panose="020E0502030308020204" pitchFamily="34" charset="0"/>
              </a:rPr>
              <a:t>Active Living</a:t>
            </a:r>
            <a:endParaRPr lang="en-US" sz="60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879" y="1538291"/>
            <a:ext cx="7482625" cy="36261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aiandra GD" panose="020E0502030308020204" pitchFamily="34" charset="0"/>
              </a:rPr>
              <a:t>identify active </a:t>
            </a:r>
            <a:r>
              <a:rPr lang="en-US" dirty="0">
                <a:latin typeface="Maiandra GD" panose="020E0502030308020204" pitchFamily="34" charset="0"/>
              </a:rPr>
              <a:t>living interests and develop a plan for </a:t>
            </a:r>
            <a:r>
              <a:rPr lang="en-US" dirty="0" smtClean="0">
                <a:latin typeface="Maiandra GD" panose="020E0502030308020204" pitchFamily="34" charset="0"/>
              </a:rPr>
              <a:t>participation</a:t>
            </a:r>
          </a:p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>
                <a:latin typeface="Maiandra GD" panose="020E0502030308020204" pitchFamily="34" charset="0"/>
              </a:rPr>
              <a:t>link </a:t>
            </a:r>
            <a:r>
              <a:rPr lang="en-US" dirty="0" smtClean="0">
                <a:latin typeface="Maiandra GD" panose="020E0502030308020204" pitchFamily="34" charset="0"/>
              </a:rPr>
              <a:t>to sport </a:t>
            </a:r>
            <a:r>
              <a:rPr lang="en-US" dirty="0">
                <a:latin typeface="Maiandra GD" panose="020E0502030308020204" pitchFamily="34" charset="0"/>
              </a:rPr>
              <a:t>and recreation </a:t>
            </a:r>
            <a:r>
              <a:rPr lang="en-US" dirty="0" smtClean="0">
                <a:latin typeface="Maiandra GD" panose="020E0502030308020204" pitchFamily="34" charset="0"/>
              </a:rPr>
              <a:t>programs</a:t>
            </a:r>
          </a:p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 smtClean="0">
                <a:latin typeface="Maiandra GD" panose="020E0502030308020204" pitchFamily="34" charset="0"/>
              </a:rPr>
              <a:t>secure resources</a:t>
            </a:r>
            <a:r>
              <a:rPr lang="en-US" dirty="0">
                <a:latin typeface="Maiandra GD" panose="020E0502030308020204" pitchFamily="34" charset="0"/>
              </a:rPr>
              <a:t>, equipment and </a:t>
            </a:r>
            <a:r>
              <a:rPr lang="en-US" dirty="0" smtClean="0">
                <a:latin typeface="Maiandra GD" panose="020E0502030308020204" pitchFamily="34" charset="0"/>
              </a:rPr>
              <a:t>devices needed </a:t>
            </a:r>
            <a:r>
              <a:rPr lang="en-US" dirty="0">
                <a:latin typeface="Maiandra GD" panose="020E0502030308020204" pitchFamily="34" charset="0"/>
              </a:rPr>
              <a:t>for </a:t>
            </a:r>
            <a:r>
              <a:rPr lang="en-US" dirty="0" smtClean="0">
                <a:latin typeface="Maiandra GD" panose="020E0502030308020204" pitchFamily="34" charset="0"/>
              </a:rPr>
              <a:t>participation</a:t>
            </a:r>
          </a:p>
          <a:p>
            <a:pPr marL="0" indent="0">
              <a:buNone/>
            </a:pPr>
            <a:endParaRPr lang="en-US" dirty="0" smtClean="0">
              <a:latin typeface="Maiandra GD" panose="020E0502030308020204" pitchFamily="34" charset="0"/>
            </a:endParaRPr>
          </a:p>
          <a:p>
            <a:r>
              <a:rPr lang="en-US" dirty="0" smtClean="0">
                <a:latin typeface="Maiandra GD" panose="020E0502030308020204" pitchFamily="34" charset="0"/>
              </a:rPr>
              <a:t>host Para-NB and the Equipment Loan Service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27" y="1690688"/>
            <a:ext cx="4015131" cy="329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4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2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752"/>
            <a:ext cx="10515600" cy="103390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Demand for our services is growing!</a:t>
            </a:r>
            <a:endParaRPr lang="en-US" sz="4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504"/>
            <a:ext cx="7752008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8635" y="1649409"/>
            <a:ext cx="1116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prstClr val="black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7220"/>
            <a:ext cx="121920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 smtClean="0">
              <a:latin typeface="Maiandra GD" panose="020E0502030308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Number </a:t>
            </a:r>
            <a:r>
              <a:rPr lang="en-US" sz="2800" dirty="0">
                <a:latin typeface="Maiandra GD" panose="020E0502030308020204" pitchFamily="34" charset="0"/>
              </a:rPr>
              <a:t>of </a:t>
            </a:r>
            <a:r>
              <a:rPr lang="en-US" sz="2800" dirty="0" smtClean="0">
                <a:latin typeface="Maiandra GD" panose="020E0502030308020204" pitchFamily="34" charset="0"/>
              </a:rPr>
              <a:t>participants has tripled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50% of people over the age of 65 will incur a mobility disability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Advances in medicine and technology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Low employment rates</a:t>
            </a:r>
          </a:p>
          <a:p>
            <a:pPr lvl="1"/>
            <a:endParaRPr lang="en-US" sz="1400" dirty="0">
              <a:latin typeface="Maiandra GD" panose="020E0502030308020204" pitchFamily="34" charset="0"/>
            </a:endParaRPr>
          </a:p>
          <a:p>
            <a:pPr lvl="1"/>
            <a:r>
              <a:rPr lang="en-US" sz="2800" dirty="0" smtClean="0">
                <a:latin typeface="Maiandra GD" panose="020E0502030308020204" pitchFamily="34" charset="0"/>
              </a:rPr>
              <a:t>Our provincial funding has remained unchanged for the last 10 years!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aiandra GD" panose="020E0502030308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aiandra GD" panose="020E0502030308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8" r="8561" b="20037"/>
          <a:stretch/>
        </p:blipFill>
        <p:spPr>
          <a:xfrm>
            <a:off x="1889502" y="3743820"/>
            <a:ext cx="8372211" cy="26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2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752"/>
            <a:ext cx="10515600" cy="103390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How can the Rotary Club help?</a:t>
            </a:r>
            <a:endParaRPr lang="en-US" sz="4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8635" y="1649409"/>
            <a:ext cx="1116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prstClr val="black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126" y="1266903"/>
            <a:ext cx="7137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aiandra GD" panose="020E0502030308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aiandra GD" panose="020E0502030308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8635" y="1308018"/>
            <a:ext cx="725294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>
                <a:latin typeface="Maiandra GD" panose="020E0502030308020204" pitchFamily="34" charset="0"/>
              </a:rPr>
              <a:t>Commit up to $10,000 </a:t>
            </a:r>
            <a:r>
              <a:rPr lang="en-US" dirty="0" smtClean="0">
                <a:latin typeface="Maiandra GD" panose="020E0502030308020204" pitchFamily="34" charset="0"/>
              </a:rPr>
              <a:t>to allow Ability NB to provide:</a:t>
            </a:r>
          </a:p>
          <a:p>
            <a:pPr marL="0" indent="0">
              <a:buNone/>
            </a:pPr>
            <a:endParaRPr lang="en-US" sz="1500" dirty="0" smtClean="0">
              <a:latin typeface="Maiandra GD" panose="020E0502030308020204" pitchFamily="34" charset="0"/>
            </a:endParaRPr>
          </a:p>
          <a:p>
            <a:pPr lvl="2"/>
            <a:r>
              <a:rPr lang="en-US" sz="2400" dirty="0" smtClean="0">
                <a:latin typeface="Maiandra GD" panose="020E0502030308020204" pitchFamily="34" charset="0"/>
              </a:rPr>
              <a:t>100 hours of rehabilitation counselling services</a:t>
            </a:r>
          </a:p>
          <a:p>
            <a:pPr marL="914400" lvl="2" indent="0">
              <a:buNone/>
            </a:pPr>
            <a:endParaRPr lang="en-US" sz="2400" dirty="0" smtClean="0">
              <a:latin typeface="Maiandra GD" panose="020E0502030308020204" pitchFamily="34" charset="0"/>
            </a:endParaRPr>
          </a:p>
          <a:p>
            <a:pPr lvl="2"/>
            <a:r>
              <a:rPr lang="en-US" sz="2400" dirty="0" smtClean="0">
                <a:latin typeface="Maiandra GD" panose="020E0502030308020204" pitchFamily="34" charset="0"/>
              </a:rPr>
              <a:t>equipment, supports, and other needed items through our “Solutions Fund”  </a:t>
            </a:r>
          </a:p>
          <a:p>
            <a:pPr marL="0" indent="0">
              <a:buNone/>
            </a:pPr>
            <a:endParaRPr lang="en-US" sz="1500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Maiandra GD" panose="020E0502030308020204" pitchFamily="34" charset="0"/>
              </a:rPr>
              <a:t>In Bathurst and surrounding areas to people of all ages living with a mobility disability and their families.</a:t>
            </a:r>
          </a:p>
          <a:p>
            <a:endParaRPr lang="en-US" dirty="0">
              <a:latin typeface="Maiandra GD" panose="020E0502030308020204" pitchFamily="34" charset="0"/>
            </a:endParaRPr>
          </a:p>
          <a:p>
            <a:endParaRPr lang="en-US" dirty="0" smtClean="0">
              <a:latin typeface="Maiandra GD" panose="020E0502030308020204" pitchFamily="34" charset="0"/>
            </a:endParaRPr>
          </a:p>
          <a:p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r="8350"/>
          <a:stretch/>
        </p:blipFill>
        <p:spPr>
          <a:xfrm rot="277873">
            <a:off x="7303734" y="1448083"/>
            <a:ext cx="4165557" cy="380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7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2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Contact us</a:t>
            </a:r>
            <a:endParaRPr lang="en-US" sz="4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504"/>
            <a:ext cx="7752008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8635" y="1649409"/>
            <a:ext cx="1116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prstClr val="black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599" y="1503718"/>
            <a:ext cx="110228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Maiandra GD" panose="020E0502030308020204" pitchFamily="34" charset="0"/>
              </a:rPr>
              <a:t>Fredericton </a:t>
            </a:r>
            <a:r>
              <a:rPr lang="en-US" sz="2800" dirty="0">
                <a:latin typeface="Maiandra GD" panose="020E0502030308020204" pitchFamily="34" charset="0"/>
              </a:rPr>
              <a:t>Main Office		</a:t>
            </a:r>
            <a:r>
              <a:rPr lang="en-US" sz="2800" dirty="0" smtClean="0">
                <a:latin typeface="Maiandra GD" panose="020E0502030308020204" pitchFamily="34" charset="0"/>
              </a:rPr>
              <a:t>Moncton Regional Office</a:t>
            </a:r>
            <a:endParaRPr lang="en-US" sz="2800" dirty="0">
              <a:latin typeface="Maiandra GD" panose="020E0502030308020204" pitchFamily="34" charset="0"/>
            </a:endParaRPr>
          </a:p>
          <a:p>
            <a:r>
              <a:rPr lang="en-US" sz="2800" dirty="0" smtClean="0">
                <a:latin typeface="Maiandra GD" panose="020E0502030308020204" pitchFamily="34" charset="0"/>
              </a:rPr>
              <a:t>440 Wilsey Rd, </a:t>
            </a:r>
            <a:r>
              <a:rPr lang="en-US" sz="2800" dirty="0">
                <a:latin typeface="Maiandra GD" panose="020E0502030308020204" pitchFamily="34" charset="0"/>
              </a:rPr>
              <a:t>suite 102		236, rue St. George, bureau 407</a:t>
            </a:r>
          </a:p>
          <a:p>
            <a:r>
              <a:rPr lang="en-US" sz="2800" dirty="0" smtClean="0">
                <a:latin typeface="Maiandra GD" panose="020E0502030308020204" pitchFamily="34" charset="0"/>
              </a:rPr>
              <a:t>Fredericton</a:t>
            </a:r>
            <a:r>
              <a:rPr lang="en-US" sz="2800" dirty="0">
                <a:latin typeface="Maiandra GD" panose="020E0502030308020204" pitchFamily="34" charset="0"/>
              </a:rPr>
              <a:t>, </a:t>
            </a:r>
            <a:r>
              <a:rPr lang="en-US" sz="2800" dirty="0" smtClean="0">
                <a:latin typeface="Maiandra GD" panose="020E0502030308020204" pitchFamily="34" charset="0"/>
              </a:rPr>
              <a:t>N.B</a:t>
            </a:r>
            <a:r>
              <a:rPr lang="en-US" sz="2800" dirty="0">
                <a:latin typeface="Maiandra GD" panose="020E0502030308020204" pitchFamily="34" charset="0"/>
              </a:rPr>
              <a:t>. E3B 7G5		Moncton, N.-B. E1C 1W1</a:t>
            </a:r>
          </a:p>
          <a:p>
            <a:r>
              <a:rPr lang="en-US" sz="2800" dirty="0" smtClean="0">
                <a:latin typeface="Maiandra GD" panose="020E0502030308020204" pitchFamily="34" charset="0"/>
              </a:rPr>
              <a:t>Tel</a:t>
            </a:r>
            <a:r>
              <a:rPr lang="en-US" sz="2800" dirty="0">
                <a:latin typeface="Maiandra GD" panose="020E0502030308020204" pitchFamily="34" charset="0"/>
              </a:rPr>
              <a:t>. : 506-462-9555 			Tél. : 506-858-0311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	</a:t>
            </a:r>
            <a:r>
              <a:rPr lang="en-US" sz="2800" dirty="0" smtClean="0">
                <a:latin typeface="Maiandra GD" panose="020E0502030308020204" pitchFamily="34" charset="0"/>
              </a:rPr>
              <a:t>or 1-866-462-9555		</a:t>
            </a:r>
            <a:endParaRPr lang="en-US" sz="2800" dirty="0">
              <a:latin typeface="Maiandra GD" panose="020E0502030308020204" pitchFamily="34" charset="0"/>
            </a:endParaRPr>
          </a:p>
          <a:p>
            <a:r>
              <a:rPr lang="en-US" sz="2800" dirty="0" smtClean="0">
                <a:latin typeface="Maiandra GD" panose="020E0502030308020204" pitchFamily="34" charset="0"/>
                <a:hlinkClick r:id="rId2"/>
              </a:rPr>
              <a:t>christina.collins@abilitynb.ca</a:t>
            </a:r>
            <a:r>
              <a:rPr lang="en-US" sz="2800" dirty="0" smtClean="0">
                <a:latin typeface="Maiandra GD" panose="020E0502030308020204" pitchFamily="34" charset="0"/>
              </a:rPr>
              <a:t>	</a:t>
            </a:r>
            <a:r>
              <a:rPr lang="en-US" sz="2800" dirty="0">
                <a:latin typeface="Maiandra GD" panose="020E0502030308020204" pitchFamily="34" charset="0"/>
              </a:rPr>
              <a:t>	</a:t>
            </a:r>
            <a:r>
              <a:rPr lang="en-US" sz="2800" dirty="0" smtClean="0">
                <a:latin typeface="Maiandra GD" panose="020E0502030308020204" pitchFamily="34" charset="0"/>
                <a:hlinkClick r:id="rId3"/>
              </a:rPr>
              <a:t>info@abilitynb.ca</a:t>
            </a:r>
            <a:endParaRPr lang="en-US" sz="2800" dirty="0" smtClean="0">
              <a:latin typeface="Maiandra GD" panose="020E0502030308020204" pitchFamily="34" charset="0"/>
            </a:endParaRPr>
          </a:p>
          <a:p>
            <a:endParaRPr lang="en-US" sz="2800" dirty="0">
              <a:latin typeface="Maiandra GD" panose="020E0502030308020204" pitchFamily="34" charset="0"/>
            </a:endParaRPr>
          </a:p>
          <a:p>
            <a:endParaRPr lang="en-US" sz="2800" dirty="0">
              <a:latin typeface="Maiandra GD" panose="020E0502030308020204" pitchFamily="34" charset="0"/>
            </a:endParaRPr>
          </a:p>
          <a:p>
            <a:endParaRPr lang="en-US" sz="2800" dirty="0">
              <a:latin typeface="Maiandra GD" panose="020E0502030308020204" pitchFamily="34" charset="0"/>
            </a:endParaRPr>
          </a:p>
          <a:p>
            <a:endParaRPr lang="en-US" sz="2800" dirty="0">
              <a:latin typeface="Maiandra GD" panose="020E0502030308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99" y="4698345"/>
            <a:ext cx="1225402" cy="1225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104" y="4661765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2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Over 90,000 New Brunswickers live with a mobility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504"/>
            <a:ext cx="7752008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8635" y="2119674"/>
            <a:ext cx="6701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Maiandra GD" panose="020E0502030308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093" y="1690066"/>
            <a:ext cx="70833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Many </a:t>
            </a:r>
            <a:r>
              <a:rPr lang="en-US" sz="2800" dirty="0">
                <a:latin typeface="Maiandra GD" panose="020E0502030308020204" pitchFamily="34" charset="0"/>
              </a:rPr>
              <a:t>individuals </a:t>
            </a:r>
            <a:r>
              <a:rPr lang="en-US" sz="2800" dirty="0" smtClean="0">
                <a:latin typeface="Maiandra GD" panose="020E0502030308020204" pitchFamily="34" charset="0"/>
              </a:rPr>
              <a:t>face </a:t>
            </a:r>
            <a:r>
              <a:rPr lang="en-US" sz="2800" dirty="0">
                <a:latin typeface="Maiandra GD" panose="020E0502030308020204" pitchFamily="34" charset="0"/>
              </a:rPr>
              <a:t>barriers to community </a:t>
            </a:r>
            <a:r>
              <a:rPr lang="en-US" sz="2800" dirty="0" smtClean="0">
                <a:latin typeface="Maiandra GD" panose="020E0502030308020204" pitchFamily="34" charset="0"/>
              </a:rPr>
              <a:t>participation and employment</a:t>
            </a:r>
          </a:p>
          <a:p>
            <a:pPr lvl="0"/>
            <a:endParaRPr lang="en-US" sz="2800" dirty="0" smtClean="0">
              <a:latin typeface="Maiandra GD" panose="020E0502030308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Poverty</a:t>
            </a:r>
            <a:r>
              <a:rPr lang="en-US" sz="2800" dirty="0">
                <a:latin typeface="Maiandra GD" panose="020E0502030308020204" pitchFamily="34" charset="0"/>
              </a:rPr>
              <a:t>, </a:t>
            </a:r>
            <a:r>
              <a:rPr lang="en-US" sz="2800" dirty="0" smtClean="0">
                <a:latin typeface="Maiandra GD" panose="020E0502030308020204" pitchFamily="34" charset="0"/>
              </a:rPr>
              <a:t>inactivity and social </a:t>
            </a:r>
            <a:r>
              <a:rPr lang="en-US" sz="2800" dirty="0">
                <a:latin typeface="Maiandra GD" panose="020E0502030308020204" pitchFamily="34" charset="0"/>
              </a:rPr>
              <a:t>isolation </a:t>
            </a:r>
            <a:r>
              <a:rPr lang="en-US" sz="2800" dirty="0" smtClean="0">
                <a:latin typeface="Maiandra GD" panose="020E0502030308020204" pitchFamily="34" charset="0"/>
              </a:rPr>
              <a:t>are common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latin typeface="Maiandra GD" panose="020E0502030308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This number will increase drastically as our population ages</a:t>
            </a:r>
            <a:endParaRPr lang="en-US" sz="2800" dirty="0">
              <a:latin typeface="Maiandra GD" panose="020E0502030308020204" pitchFamily="34" charset="0"/>
            </a:endParaRPr>
          </a:p>
          <a:p>
            <a:pPr lvl="0"/>
            <a:endParaRPr lang="en-US" sz="2800" dirty="0" smtClean="0">
              <a:latin typeface="Maiandra GD" panose="020E0502030308020204" pitchFamily="34" charset="0"/>
            </a:endParaRPr>
          </a:p>
          <a:p>
            <a:pPr lvl="0"/>
            <a:r>
              <a:rPr lang="en-US" sz="2800" dirty="0" smtClean="0">
                <a:latin typeface="Maiandra GD" panose="020E0502030308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aiandra GD" panose="020E0502030308020204" pitchFamily="34" charset="0"/>
            </a:endParaRPr>
          </a:p>
          <a:p>
            <a:r>
              <a:rPr lang="en-US" sz="2800" dirty="0" smtClean="0">
                <a:latin typeface="Maiandra GD" panose="020E0502030308020204" pitchFamily="34" charset="0"/>
              </a:rPr>
              <a:t> </a:t>
            </a:r>
            <a:endParaRPr lang="en-US" sz="2800" dirty="0">
              <a:latin typeface="Maiandra GD" panose="020E0502030308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6905" y="1838504"/>
            <a:ext cx="4126114" cy="459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5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08" y="9118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Our mission</a:t>
            </a:r>
            <a:endParaRPr lang="en-US" sz="4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504"/>
            <a:ext cx="7752008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8130" y="1014277"/>
            <a:ext cx="11883870" cy="4632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Maiandra GD" panose="020E0502030308020204" pitchFamily="34" charset="0"/>
              </a:rPr>
              <a:t>To empower the independence and full community participation of persons who have a spinal cord injury or mobility disability by providing innovative services and developing progressive public policy.</a:t>
            </a:r>
          </a:p>
          <a:p>
            <a:pPr marL="0" indent="0">
              <a:buNone/>
            </a:pPr>
            <a:endParaRPr lang="en-US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Maiandra GD" panose="020E0502030308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9219">
            <a:off x="7193534" y="2618292"/>
            <a:ext cx="4006347" cy="334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4439">
            <a:off x="743905" y="2509324"/>
            <a:ext cx="4021261" cy="368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8095">
            <a:off x="4528839" y="2352817"/>
            <a:ext cx="2908175" cy="3877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0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1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fr-FR" sz="4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Things</a:t>
            </a:r>
            <a:r>
              <a:rPr lang="fr-F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you </a:t>
            </a:r>
            <a:r>
              <a:rPr lang="fr-FR" sz="4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may</a:t>
            </a:r>
            <a:r>
              <a:rPr lang="fr-F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not know about Ability NB</a:t>
            </a:r>
            <a:endParaRPr lang="en-US" sz="4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504"/>
            <a:ext cx="7752008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608" y="1933052"/>
            <a:ext cx="11916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latin typeface="Maiandra GD" panose="020E0502030308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143" y="1681365"/>
            <a:ext cx="11513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We are a non-profit provincial </a:t>
            </a:r>
            <a:r>
              <a:rPr lang="en-US" sz="2800" dirty="0">
                <a:latin typeface="Maiandra GD" panose="020E0502030308020204" pitchFamily="34" charset="0"/>
              </a:rPr>
              <a:t>agency governed by a </a:t>
            </a:r>
            <a:r>
              <a:rPr lang="en-US" sz="2800" dirty="0" smtClean="0">
                <a:latin typeface="Maiandra GD" panose="020E0502030308020204" pitchFamily="34" charset="0"/>
              </a:rPr>
              <a:t>passionate volunteer board </a:t>
            </a:r>
            <a:r>
              <a:rPr lang="en-US" sz="2800" dirty="0">
                <a:latin typeface="Maiandra GD" panose="020E0502030308020204" pitchFamily="34" charset="0"/>
              </a:rPr>
              <a:t>of </a:t>
            </a:r>
            <a:r>
              <a:rPr lang="en-US" sz="2800" dirty="0" smtClean="0">
                <a:latin typeface="Maiandra GD" panose="020E0502030308020204" pitchFamily="34" charset="0"/>
              </a:rPr>
              <a:t>directors</a:t>
            </a:r>
          </a:p>
          <a:p>
            <a:endParaRPr lang="en-US" sz="2800" dirty="0" smtClean="0">
              <a:latin typeface="Maiandra GD" panose="020E0502030308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Offices in Fredericton, Moncton, &amp; Woodstock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aiandra GD" panose="020E0502030308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2" b="20592"/>
          <a:stretch/>
        </p:blipFill>
        <p:spPr>
          <a:xfrm>
            <a:off x="1866109" y="3654982"/>
            <a:ext cx="8503276" cy="288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1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2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504"/>
            <a:ext cx="7752008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5721" y="124613"/>
            <a:ext cx="11165165" cy="537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Maiandra GD" panose="020E0502030308020204" pitchFamily="34" charset="0"/>
            </a:endParaRPr>
          </a:p>
          <a:p>
            <a:endParaRPr lang="fr-FR" dirty="0">
              <a:latin typeface="Maiandra GD" panose="020E0502030308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21" y="598931"/>
            <a:ext cx="11778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Rehabilitation counsellors travel throughout the province to work with participants through an outreach approach</a:t>
            </a:r>
          </a:p>
          <a:p>
            <a:r>
              <a:rPr lang="en-US" sz="2800" dirty="0" smtClean="0">
                <a:latin typeface="Maiandra GD" panose="020E0502030308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In 2014-2105, we worked one on one with 369 individuals and their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We are “Goal Getters”, facilitating the attainment of 1450 personal goals! </a:t>
            </a:r>
          </a:p>
          <a:p>
            <a:endParaRPr lang="en-US" sz="2800" dirty="0" smtClean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aiandra GD" panose="020E0502030308020204" pitchFamily="34" charset="0"/>
              </a:rPr>
              <a:t>Ability NB houses the Para-NB ELS </a:t>
            </a:r>
            <a:endParaRPr lang="en-US" sz="2800" dirty="0">
              <a:latin typeface="Maiandra GD" panose="020E0502030308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0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Ability</a:t>
            </a:r>
            <a:r>
              <a:rPr lang="en-US" sz="49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NB </a:t>
            </a:r>
            <a:r>
              <a:rPr lang="en-US" sz="49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services</a:t>
            </a:r>
            <a:endParaRPr lang="en-US" sz="6000" b="1" dirty="0">
              <a:solidFill>
                <a:srgbClr val="A50021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742" y="1522584"/>
            <a:ext cx="8784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Maiandra GD" panose="020E0502030308020204" pitchFamily="34" charset="0"/>
              </a:rPr>
              <a:t>Rehabilitation </a:t>
            </a:r>
            <a:r>
              <a:rPr lang="en-US" dirty="0" smtClean="0">
                <a:latin typeface="Maiandra GD" panose="020E0502030308020204" pitchFamily="34" charset="0"/>
              </a:rPr>
              <a:t>counselling</a:t>
            </a:r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>
                <a:latin typeface="Maiandra GD" panose="020E0502030308020204" pitchFamily="34" charset="0"/>
              </a:rPr>
              <a:t>Case </a:t>
            </a:r>
            <a:r>
              <a:rPr lang="en-US" dirty="0" smtClean="0">
                <a:latin typeface="Maiandra GD" panose="020E0502030308020204" pitchFamily="34" charset="0"/>
              </a:rPr>
              <a:t>management &amp; service coordination</a:t>
            </a:r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 smtClean="0">
                <a:latin typeface="Maiandra GD" panose="020E0502030308020204" pitchFamily="34" charset="0"/>
              </a:rPr>
              <a:t>Vocational &amp; employment</a:t>
            </a:r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>
                <a:latin typeface="Maiandra GD" panose="020E0502030308020204" pitchFamily="34" charset="0"/>
              </a:rPr>
              <a:t>Peer </a:t>
            </a:r>
            <a:r>
              <a:rPr lang="en-US" dirty="0" smtClean="0">
                <a:latin typeface="Maiandra GD" panose="020E0502030308020204" pitchFamily="34" charset="0"/>
              </a:rPr>
              <a:t>support</a:t>
            </a:r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>
                <a:latin typeface="Maiandra GD" panose="020E0502030308020204" pitchFamily="34" charset="0"/>
              </a:rPr>
              <a:t>Community development &amp; </a:t>
            </a:r>
            <a:r>
              <a:rPr lang="en-US" dirty="0" smtClean="0">
                <a:latin typeface="Maiandra GD" panose="020E0502030308020204" pitchFamily="34" charset="0"/>
              </a:rPr>
              <a:t>advocacy</a:t>
            </a:r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>
                <a:latin typeface="Maiandra GD" panose="020E0502030308020204" pitchFamily="34" charset="0"/>
              </a:rPr>
              <a:t>Sport, recreation &amp; active </a:t>
            </a:r>
            <a:r>
              <a:rPr lang="en-US" dirty="0" smtClean="0">
                <a:latin typeface="Maiandra GD" panose="020E0502030308020204" pitchFamily="34" charset="0"/>
              </a:rPr>
              <a:t>living</a:t>
            </a:r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 smtClean="0">
                <a:latin typeface="Maiandra GD" panose="020E0502030308020204" pitchFamily="34" charset="0"/>
              </a:rPr>
              <a:t>Information services &amp; accessibility reviews</a:t>
            </a:r>
          </a:p>
          <a:p>
            <a:pPr marL="0" indent="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7" y="1493271"/>
            <a:ext cx="3164114" cy="474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8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0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54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Ability NB works to empower…</a:t>
            </a:r>
            <a:r>
              <a:rPr lang="en-US" sz="4800" b="1" i="1" dirty="0" smtClean="0">
                <a:solidFill>
                  <a:srgbClr val="AF19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/>
            </a:r>
            <a:br>
              <a:rPr lang="en-US" sz="4800" b="1" i="1" dirty="0" smtClean="0">
                <a:solidFill>
                  <a:srgbClr val="AF19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n-US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Ability</a:t>
            </a:r>
            <a:endParaRPr lang="en-US" sz="67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18" y="2119674"/>
            <a:ext cx="7992061" cy="4351338"/>
          </a:xfrm>
        </p:spPr>
        <p:txBody>
          <a:bodyPr/>
          <a:lstStyle/>
          <a:p>
            <a:r>
              <a:rPr lang="en-US" dirty="0" smtClean="0">
                <a:latin typeface="Maiandra GD" panose="020E0502030308020204" pitchFamily="34" charset="0"/>
              </a:rPr>
              <a:t>Rehabilitation counsellors work with participants achieve as much independence as possible</a:t>
            </a:r>
          </a:p>
          <a:p>
            <a:pPr marL="0" indent="0">
              <a:buNone/>
            </a:pPr>
            <a:endParaRPr lang="en-US" dirty="0" smtClean="0">
              <a:latin typeface="Maiandra GD" panose="020E0502030308020204" pitchFamily="34" charset="0"/>
            </a:endParaRPr>
          </a:p>
          <a:p>
            <a:r>
              <a:rPr lang="en-US" dirty="0" smtClean="0">
                <a:latin typeface="Maiandra GD" panose="020E0502030308020204" pitchFamily="34" charset="0"/>
              </a:rPr>
              <a:t>Develop plans to reach personal goals </a:t>
            </a:r>
          </a:p>
          <a:p>
            <a:pPr marL="0" indent="0">
              <a:buNone/>
            </a:pPr>
            <a:endParaRPr lang="en-US" dirty="0" smtClean="0">
              <a:latin typeface="Maiandra GD" panose="020E0502030308020204" pitchFamily="34" charset="0"/>
            </a:endParaRPr>
          </a:p>
          <a:p>
            <a:r>
              <a:rPr lang="en-US" dirty="0" smtClean="0">
                <a:latin typeface="Maiandra GD" panose="020E0502030308020204" pitchFamily="34" charset="0"/>
              </a:rPr>
              <a:t>Find creative solutions and community partners to accomplish goals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114" y="1382704"/>
            <a:ext cx="3409960" cy="514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6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10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aiandra GD" panose="020E0502030308020204" pitchFamily="34" charset="0"/>
              </a:rPr>
              <a:t>Solutions</a:t>
            </a:r>
            <a:endParaRPr lang="en-US" sz="60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08" y="1761142"/>
            <a:ext cx="67568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Maiandra GD" panose="020E0502030308020204" pitchFamily="34" charset="0"/>
              </a:rPr>
              <a:t>The “Solutions Fund” </a:t>
            </a:r>
            <a:r>
              <a:rPr lang="en-US" dirty="0">
                <a:latin typeface="Maiandra GD" panose="020E0502030308020204" pitchFamily="34" charset="0"/>
              </a:rPr>
              <a:t>provides financial assistance </a:t>
            </a:r>
            <a:r>
              <a:rPr lang="en-US" dirty="0" smtClean="0">
                <a:latin typeface="Maiandra GD" panose="020E0502030308020204" pitchFamily="34" charset="0"/>
              </a:rPr>
              <a:t>when all other avenues have been exhausted</a:t>
            </a:r>
          </a:p>
          <a:p>
            <a:pPr marL="0" indent="0">
              <a:buNone/>
            </a:pPr>
            <a:endParaRPr lang="en-US" dirty="0" smtClean="0">
              <a:latin typeface="Maiandra GD" panose="020E0502030308020204" pitchFamily="34" charset="0"/>
            </a:endParaRPr>
          </a:p>
          <a:p>
            <a:pPr lvl="1"/>
            <a:r>
              <a:rPr lang="en-US" dirty="0">
                <a:latin typeface="Maiandra GD" panose="020E0502030308020204" pitchFamily="34" charset="0"/>
              </a:rPr>
              <a:t>Technology and assistive </a:t>
            </a:r>
            <a:r>
              <a:rPr lang="en-US" dirty="0" smtClean="0">
                <a:latin typeface="Maiandra GD" panose="020E0502030308020204" pitchFamily="34" charset="0"/>
              </a:rPr>
              <a:t>devices</a:t>
            </a:r>
          </a:p>
          <a:p>
            <a:pPr lvl="1"/>
            <a:r>
              <a:rPr lang="en-US" dirty="0" smtClean="0">
                <a:latin typeface="Maiandra GD" panose="020E0502030308020204" pitchFamily="34" charset="0"/>
              </a:rPr>
              <a:t>Travel costs</a:t>
            </a:r>
          </a:p>
          <a:p>
            <a:pPr lvl="1"/>
            <a:r>
              <a:rPr lang="en-US" dirty="0" smtClean="0">
                <a:latin typeface="Maiandra GD" panose="020E0502030308020204" pitchFamily="34" charset="0"/>
              </a:rPr>
              <a:t>Items that are not covered by insurance policies</a:t>
            </a:r>
            <a:endParaRPr lang="en-US" dirty="0">
              <a:latin typeface="Maiandra GD" panose="020E0502030308020204" pitchFamily="34" charset="0"/>
            </a:endParaRPr>
          </a:p>
          <a:p>
            <a:pPr lvl="1"/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74" y="1521975"/>
            <a:ext cx="5210589" cy="347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2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03074" y="5164428"/>
            <a:ext cx="12557365" cy="2962902"/>
            <a:chOff x="-264016" y="5064197"/>
            <a:chExt cx="12557365" cy="8052837"/>
          </a:xfrm>
          <a:solidFill>
            <a:srgbClr val="A50021"/>
          </a:solidFill>
        </p:grpSpPr>
        <p:sp>
          <p:nvSpPr>
            <p:cNvPr id="9" name="Flowchart: Punched Tape 4"/>
            <p:cNvSpPr/>
            <p:nvPr/>
          </p:nvSpPr>
          <p:spPr>
            <a:xfrm>
              <a:off x="-264016" y="5064197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Punched Tape 4"/>
            <p:cNvSpPr/>
            <p:nvPr/>
          </p:nvSpPr>
          <p:spPr>
            <a:xfrm>
              <a:off x="-264016" y="5957249"/>
              <a:ext cx="12557365" cy="715978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4907 w 10000"/>
                <a:gd name="connsiteY2" fmla="*/ 1153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500 w 10000"/>
                <a:gd name="connsiteY1" fmla="*/ 200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01 h 10001"/>
                <a:gd name="connsiteX1" fmla="*/ 2459 w 10000"/>
                <a:gd name="connsiteY1" fmla="*/ 2391 h 10001"/>
                <a:gd name="connsiteX2" fmla="*/ 4886 w 10000"/>
                <a:gd name="connsiteY2" fmla="*/ 1188 h 10001"/>
                <a:gd name="connsiteX3" fmla="*/ 7500 w 10000"/>
                <a:gd name="connsiteY3" fmla="*/ 1 h 10001"/>
                <a:gd name="connsiteX4" fmla="*/ 10000 w 10000"/>
                <a:gd name="connsiteY4" fmla="*/ 1001 h 10001"/>
                <a:gd name="connsiteX5" fmla="*/ 10000 w 10000"/>
                <a:gd name="connsiteY5" fmla="*/ 9001 h 10001"/>
                <a:gd name="connsiteX6" fmla="*/ 7500 w 10000"/>
                <a:gd name="connsiteY6" fmla="*/ 8001 h 10001"/>
                <a:gd name="connsiteX7" fmla="*/ 5000 w 10000"/>
                <a:gd name="connsiteY7" fmla="*/ 9001 h 10001"/>
                <a:gd name="connsiteX8" fmla="*/ 2500 w 10000"/>
                <a:gd name="connsiteY8" fmla="*/ 10001 h 10001"/>
                <a:gd name="connsiteX9" fmla="*/ 0 w 10000"/>
                <a:gd name="connsiteY9" fmla="*/ 9001 h 10001"/>
                <a:gd name="connsiteX10" fmla="*/ 0 w 10000"/>
                <a:gd name="connsiteY10" fmla="*/ 1001 h 10001"/>
                <a:gd name="connsiteX0" fmla="*/ 0 w 10000"/>
                <a:gd name="connsiteY0" fmla="*/ 1085 h 10085"/>
                <a:gd name="connsiteX1" fmla="*/ 2459 w 10000"/>
                <a:gd name="connsiteY1" fmla="*/ 2475 h 10085"/>
                <a:gd name="connsiteX2" fmla="*/ 4886 w 10000"/>
                <a:gd name="connsiteY2" fmla="*/ 1272 h 10085"/>
                <a:gd name="connsiteX3" fmla="*/ 7500 w 10000"/>
                <a:gd name="connsiteY3" fmla="*/ 85 h 10085"/>
                <a:gd name="connsiteX4" fmla="*/ 10000 w 10000"/>
                <a:gd name="connsiteY4" fmla="*/ 1085 h 10085"/>
                <a:gd name="connsiteX5" fmla="*/ 10000 w 10000"/>
                <a:gd name="connsiteY5" fmla="*/ 9085 h 10085"/>
                <a:gd name="connsiteX6" fmla="*/ 7500 w 10000"/>
                <a:gd name="connsiteY6" fmla="*/ 8085 h 10085"/>
                <a:gd name="connsiteX7" fmla="*/ 5000 w 10000"/>
                <a:gd name="connsiteY7" fmla="*/ 9085 h 10085"/>
                <a:gd name="connsiteX8" fmla="*/ 2500 w 10000"/>
                <a:gd name="connsiteY8" fmla="*/ 10085 h 10085"/>
                <a:gd name="connsiteX9" fmla="*/ 0 w 10000"/>
                <a:gd name="connsiteY9" fmla="*/ 9085 h 10085"/>
                <a:gd name="connsiteX10" fmla="*/ 0 w 10000"/>
                <a:gd name="connsiteY10" fmla="*/ 1085 h 10085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55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9 h 10009"/>
                <a:gd name="connsiteX1" fmla="*/ 2459 w 10073"/>
                <a:gd name="connsiteY1" fmla="*/ 2399 h 10009"/>
                <a:gd name="connsiteX2" fmla="*/ 4886 w 10073"/>
                <a:gd name="connsiteY2" fmla="*/ 1196 h 10009"/>
                <a:gd name="connsiteX3" fmla="*/ 7500 w 10073"/>
                <a:gd name="connsiteY3" fmla="*/ 9 h 10009"/>
                <a:gd name="connsiteX4" fmla="*/ 10073 w 10073"/>
                <a:gd name="connsiteY4" fmla="*/ 1772 h 10009"/>
                <a:gd name="connsiteX5" fmla="*/ 10000 w 10073"/>
                <a:gd name="connsiteY5" fmla="*/ 9009 h 10009"/>
                <a:gd name="connsiteX6" fmla="*/ 7500 w 10073"/>
                <a:gd name="connsiteY6" fmla="*/ 8009 h 10009"/>
                <a:gd name="connsiteX7" fmla="*/ 5000 w 10073"/>
                <a:gd name="connsiteY7" fmla="*/ 9009 h 10009"/>
                <a:gd name="connsiteX8" fmla="*/ 2500 w 10073"/>
                <a:gd name="connsiteY8" fmla="*/ 10009 h 10009"/>
                <a:gd name="connsiteX9" fmla="*/ 0 w 10073"/>
                <a:gd name="connsiteY9" fmla="*/ 9009 h 10009"/>
                <a:gd name="connsiteX10" fmla="*/ 0 w 10073"/>
                <a:gd name="connsiteY10" fmla="*/ 1009 h 10009"/>
                <a:gd name="connsiteX0" fmla="*/ 0 w 10073"/>
                <a:gd name="connsiteY0" fmla="*/ 1008 h 10008"/>
                <a:gd name="connsiteX1" fmla="*/ 2459 w 10073"/>
                <a:gd name="connsiteY1" fmla="*/ 2398 h 10008"/>
                <a:gd name="connsiteX2" fmla="*/ 4886 w 10073"/>
                <a:gd name="connsiteY2" fmla="*/ 1195 h 10008"/>
                <a:gd name="connsiteX3" fmla="*/ 7500 w 10073"/>
                <a:gd name="connsiteY3" fmla="*/ 8 h 10008"/>
                <a:gd name="connsiteX4" fmla="*/ 10073 w 10073"/>
                <a:gd name="connsiteY4" fmla="*/ 1771 h 10008"/>
                <a:gd name="connsiteX5" fmla="*/ 10000 w 10073"/>
                <a:gd name="connsiteY5" fmla="*/ 9008 h 10008"/>
                <a:gd name="connsiteX6" fmla="*/ 7500 w 10073"/>
                <a:gd name="connsiteY6" fmla="*/ 8008 h 10008"/>
                <a:gd name="connsiteX7" fmla="*/ 5000 w 10073"/>
                <a:gd name="connsiteY7" fmla="*/ 9008 h 10008"/>
                <a:gd name="connsiteX8" fmla="*/ 2500 w 10073"/>
                <a:gd name="connsiteY8" fmla="*/ 10008 h 10008"/>
                <a:gd name="connsiteX9" fmla="*/ 0 w 10073"/>
                <a:gd name="connsiteY9" fmla="*/ 9008 h 10008"/>
                <a:gd name="connsiteX10" fmla="*/ 0 w 10073"/>
                <a:gd name="connsiteY10" fmla="*/ 1008 h 10008"/>
                <a:gd name="connsiteX0" fmla="*/ 0 w 10073"/>
                <a:gd name="connsiteY0" fmla="*/ 1001 h 10001"/>
                <a:gd name="connsiteX1" fmla="*/ 2459 w 10073"/>
                <a:gd name="connsiteY1" fmla="*/ 2391 h 10001"/>
                <a:gd name="connsiteX2" fmla="*/ 4886 w 10073"/>
                <a:gd name="connsiteY2" fmla="*/ 1188 h 10001"/>
                <a:gd name="connsiteX3" fmla="*/ 7500 w 10073"/>
                <a:gd name="connsiteY3" fmla="*/ 1 h 10001"/>
                <a:gd name="connsiteX4" fmla="*/ 10073 w 10073"/>
                <a:gd name="connsiteY4" fmla="*/ 1764 h 10001"/>
                <a:gd name="connsiteX5" fmla="*/ 10000 w 10073"/>
                <a:gd name="connsiteY5" fmla="*/ 9001 h 10001"/>
                <a:gd name="connsiteX6" fmla="*/ 7500 w 10073"/>
                <a:gd name="connsiteY6" fmla="*/ 8001 h 10001"/>
                <a:gd name="connsiteX7" fmla="*/ 5000 w 10073"/>
                <a:gd name="connsiteY7" fmla="*/ 9001 h 10001"/>
                <a:gd name="connsiteX8" fmla="*/ 2500 w 10073"/>
                <a:gd name="connsiteY8" fmla="*/ 10001 h 10001"/>
                <a:gd name="connsiteX9" fmla="*/ 0 w 10073"/>
                <a:gd name="connsiteY9" fmla="*/ 9001 h 10001"/>
                <a:gd name="connsiteX10" fmla="*/ 0 w 10073"/>
                <a:gd name="connsiteY10" fmla="*/ 1001 h 10001"/>
                <a:gd name="connsiteX0" fmla="*/ 0 w 10104"/>
                <a:gd name="connsiteY0" fmla="*/ 1022 h 10022"/>
                <a:gd name="connsiteX1" fmla="*/ 2459 w 10104"/>
                <a:gd name="connsiteY1" fmla="*/ 2412 h 10022"/>
                <a:gd name="connsiteX2" fmla="*/ 4886 w 10104"/>
                <a:gd name="connsiteY2" fmla="*/ 1209 h 10022"/>
                <a:gd name="connsiteX3" fmla="*/ 7500 w 10104"/>
                <a:gd name="connsiteY3" fmla="*/ 22 h 10022"/>
                <a:gd name="connsiteX4" fmla="*/ 10104 w 10104"/>
                <a:gd name="connsiteY4" fmla="*/ 2310 h 10022"/>
                <a:gd name="connsiteX5" fmla="*/ 10000 w 10104"/>
                <a:gd name="connsiteY5" fmla="*/ 9022 h 10022"/>
                <a:gd name="connsiteX6" fmla="*/ 7500 w 10104"/>
                <a:gd name="connsiteY6" fmla="*/ 8022 h 10022"/>
                <a:gd name="connsiteX7" fmla="*/ 5000 w 10104"/>
                <a:gd name="connsiteY7" fmla="*/ 9022 h 10022"/>
                <a:gd name="connsiteX8" fmla="*/ 2500 w 10104"/>
                <a:gd name="connsiteY8" fmla="*/ 10022 h 10022"/>
                <a:gd name="connsiteX9" fmla="*/ 0 w 10104"/>
                <a:gd name="connsiteY9" fmla="*/ 9022 h 10022"/>
                <a:gd name="connsiteX10" fmla="*/ 0 w 10104"/>
                <a:gd name="connsiteY10" fmla="*/ 1022 h 10022"/>
                <a:gd name="connsiteX0" fmla="*/ 0 w 10104"/>
                <a:gd name="connsiteY0" fmla="*/ 416 h 9416"/>
                <a:gd name="connsiteX1" fmla="*/ 2459 w 10104"/>
                <a:gd name="connsiteY1" fmla="*/ 1806 h 9416"/>
                <a:gd name="connsiteX2" fmla="*/ 4886 w 10104"/>
                <a:gd name="connsiteY2" fmla="*/ 603 h 9416"/>
                <a:gd name="connsiteX3" fmla="*/ 7801 w 10104"/>
                <a:gd name="connsiteY3" fmla="*/ 43 h 9416"/>
                <a:gd name="connsiteX4" fmla="*/ 10104 w 10104"/>
                <a:gd name="connsiteY4" fmla="*/ 1704 h 9416"/>
                <a:gd name="connsiteX5" fmla="*/ 10000 w 10104"/>
                <a:gd name="connsiteY5" fmla="*/ 8416 h 9416"/>
                <a:gd name="connsiteX6" fmla="*/ 7500 w 10104"/>
                <a:gd name="connsiteY6" fmla="*/ 7416 h 9416"/>
                <a:gd name="connsiteX7" fmla="*/ 5000 w 10104"/>
                <a:gd name="connsiteY7" fmla="*/ 8416 h 9416"/>
                <a:gd name="connsiteX8" fmla="*/ 2500 w 10104"/>
                <a:gd name="connsiteY8" fmla="*/ 9416 h 9416"/>
                <a:gd name="connsiteX9" fmla="*/ 0 w 10104"/>
                <a:gd name="connsiteY9" fmla="*/ 8416 h 9416"/>
                <a:gd name="connsiteX10" fmla="*/ 0 w 10104"/>
                <a:gd name="connsiteY10" fmla="*/ 416 h 9416"/>
                <a:gd name="connsiteX0" fmla="*/ 0 w 10000"/>
                <a:gd name="connsiteY0" fmla="*/ 449 h 10007"/>
                <a:gd name="connsiteX1" fmla="*/ 2434 w 10000"/>
                <a:gd name="connsiteY1" fmla="*/ 1925 h 10007"/>
                <a:gd name="connsiteX2" fmla="*/ 4836 w 10000"/>
                <a:gd name="connsiteY2" fmla="*/ 647 h 10007"/>
                <a:gd name="connsiteX3" fmla="*/ 7721 w 10000"/>
                <a:gd name="connsiteY3" fmla="*/ 53 h 10007"/>
                <a:gd name="connsiteX4" fmla="*/ 10000 w 10000"/>
                <a:gd name="connsiteY4" fmla="*/ 1817 h 10007"/>
                <a:gd name="connsiteX5" fmla="*/ 9897 w 10000"/>
                <a:gd name="connsiteY5" fmla="*/ 8945 h 10007"/>
                <a:gd name="connsiteX6" fmla="*/ 7423 w 10000"/>
                <a:gd name="connsiteY6" fmla="*/ 7883 h 10007"/>
                <a:gd name="connsiteX7" fmla="*/ 4949 w 10000"/>
                <a:gd name="connsiteY7" fmla="*/ 8945 h 10007"/>
                <a:gd name="connsiteX8" fmla="*/ 2474 w 10000"/>
                <a:gd name="connsiteY8" fmla="*/ 10007 h 10007"/>
                <a:gd name="connsiteX9" fmla="*/ 0 w 10000"/>
                <a:gd name="connsiteY9" fmla="*/ 8945 h 10007"/>
                <a:gd name="connsiteX10" fmla="*/ 0 w 10000"/>
                <a:gd name="connsiteY10" fmla="*/ 449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7">
                  <a:moveTo>
                    <a:pt x="0" y="449"/>
                  </a:moveTo>
                  <a:cubicBezTo>
                    <a:pt x="0" y="1035"/>
                    <a:pt x="1628" y="1892"/>
                    <a:pt x="2434" y="1925"/>
                  </a:cubicBezTo>
                  <a:cubicBezTo>
                    <a:pt x="3239" y="1958"/>
                    <a:pt x="3986" y="1068"/>
                    <a:pt x="4836" y="647"/>
                  </a:cubicBezTo>
                  <a:cubicBezTo>
                    <a:pt x="5686" y="226"/>
                    <a:pt x="6860" y="-142"/>
                    <a:pt x="7721" y="53"/>
                  </a:cubicBezTo>
                  <a:cubicBezTo>
                    <a:pt x="8582" y="247"/>
                    <a:pt x="10000" y="1230"/>
                    <a:pt x="10000" y="1817"/>
                  </a:cubicBezTo>
                  <a:cubicBezTo>
                    <a:pt x="9976" y="4385"/>
                    <a:pt x="9921" y="6377"/>
                    <a:pt x="9897" y="8945"/>
                  </a:cubicBezTo>
                  <a:cubicBezTo>
                    <a:pt x="9897" y="8359"/>
                    <a:pt x="8790" y="7883"/>
                    <a:pt x="7423" y="7883"/>
                  </a:cubicBezTo>
                  <a:cubicBezTo>
                    <a:pt x="6056" y="7883"/>
                    <a:pt x="4949" y="8359"/>
                    <a:pt x="4949" y="8945"/>
                  </a:cubicBezTo>
                  <a:cubicBezTo>
                    <a:pt x="4949" y="9531"/>
                    <a:pt x="3841" y="10007"/>
                    <a:pt x="2474" y="10007"/>
                  </a:cubicBezTo>
                  <a:cubicBezTo>
                    <a:pt x="1107" y="10007"/>
                    <a:pt x="0" y="9531"/>
                    <a:pt x="0" y="8945"/>
                  </a:cubicBez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aiandra GD" panose="020E0502030308020204" pitchFamily="34" charset="0"/>
              </a:rPr>
              <a:t>Inclusive Communities</a:t>
            </a:r>
            <a:endParaRPr lang="en-US" sz="60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806" y="1436032"/>
            <a:ext cx="7595062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aiandra GD" panose="020E0502030308020204" pitchFamily="34" charset="0"/>
              </a:rPr>
              <a:t>Voice of </a:t>
            </a:r>
            <a:r>
              <a:rPr lang="en-US" dirty="0">
                <a:latin typeface="Maiandra GD" panose="020E0502030308020204" pitchFamily="34" charset="0"/>
              </a:rPr>
              <a:t>people living with a </a:t>
            </a:r>
            <a:r>
              <a:rPr lang="en-US" dirty="0" smtClean="0">
                <a:latin typeface="Maiandra GD" panose="020E0502030308020204" pitchFamily="34" charset="0"/>
              </a:rPr>
              <a:t>mobility disability</a:t>
            </a:r>
          </a:p>
          <a:p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 smtClean="0">
                <a:latin typeface="Maiandra GD" panose="020E0502030308020204" pitchFamily="34" charset="0"/>
              </a:rPr>
              <a:t>Empower communities </a:t>
            </a:r>
            <a:r>
              <a:rPr lang="en-US" dirty="0">
                <a:latin typeface="Maiandra GD" panose="020E0502030308020204" pitchFamily="34" charset="0"/>
              </a:rPr>
              <a:t>to identify, reduce and eliminate </a:t>
            </a:r>
            <a:r>
              <a:rPr lang="en-US" dirty="0" smtClean="0">
                <a:latin typeface="Maiandra GD" panose="020E0502030308020204" pitchFamily="34" charset="0"/>
              </a:rPr>
              <a:t>barriers</a:t>
            </a:r>
          </a:p>
          <a:p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 smtClean="0">
                <a:latin typeface="Maiandra GD" panose="020E0502030308020204" pitchFamily="34" charset="0"/>
              </a:rPr>
              <a:t>Work with community </a:t>
            </a:r>
            <a:r>
              <a:rPr lang="en-US" dirty="0">
                <a:latin typeface="Maiandra GD" panose="020E0502030308020204" pitchFamily="34" charset="0"/>
              </a:rPr>
              <a:t>leaders to develop progressive </a:t>
            </a:r>
            <a:r>
              <a:rPr lang="en-US" dirty="0" smtClean="0">
                <a:latin typeface="Maiandra GD" panose="020E0502030308020204" pitchFamily="34" charset="0"/>
              </a:rPr>
              <a:t>public policy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400664"/>
            <a:ext cx="3928056" cy="392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7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411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Maiandra GD</vt:lpstr>
      <vt:lpstr>Office Theme</vt:lpstr>
      <vt:lpstr>PowerPoint Presentation</vt:lpstr>
      <vt:lpstr>Over 90,000 New Brunswickers live with a mobility disability</vt:lpstr>
      <vt:lpstr>Our mission</vt:lpstr>
      <vt:lpstr> Things you may not know about Ability NB</vt:lpstr>
      <vt:lpstr>PowerPoint Presentation</vt:lpstr>
      <vt:lpstr>Ability NB services</vt:lpstr>
      <vt:lpstr>Ability NB works to empower… Ability</vt:lpstr>
      <vt:lpstr>Solutions</vt:lpstr>
      <vt:lpstr>Inclusive Communities</vt:lpstr>
      <vt:lpstr>Active Living</vt:lpstr>
      <vt:lpstr>Demand for our services is growing!</vt:lpstr>
      <vt:lpstr>How can the Rotary Club help?</vt:lpstr>
      <vt:lpstr>Contact us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Assistant</dc:creator>
  <cp:lastModifiedBy>Ron Toivanen</cp:lastModifiedBy>
  <cp:revision>69</cp:revision>
  <dcterms:created xsi:type="dcterms:W3CDTF">2014-06-10T15:10:47Z</dcterms:created>
  <dcterms:modified xsi:type="dcterms:W3CDTF">2015-12-10T21:59:38Z</dcterms:modified>
</cp:coreProperties>
</file>